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48"/>
    <p:restoredTop sz="95788"/>
  </p:normalViewPr>
  <p:slideViewPr>
    <p:cSldViewPr snapToGrid="0" snapToObjects="1">
      <p:cViewPr varScale="1">
        <p:scale>
          <a:sx n="106" d="100"/>
          <a:sy n="106" d="100"/>
        </p:scale>
        <p:origin x="3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8/13/20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8/13/20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8/13/20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8/13/20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8/13/20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8/13/20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8/13/20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motherteresa.academy/index.php/enrollment/" TargetMode="External"/><Relationship Id="rId3" Type="http://schemas.openxmlformats.org/officeDocument/2006/relationships/image" Target="../media/image3.png"/><Relationship Id="rId7" Type="http://schemas.openxmlformats.org/officeDocument/2006/relationships/hyperlink" Target="http://www.motherteresa.academy/index.php/participate/" TargetMode="External"/><Relationship Id="rId2" Type="http://schemas.openxmlformats.org/officeDocument/2006/relationships/hyperlink" Target="http://www.motherteresa.academy/" TargetMode="External"/><Relationship Id="rId1" Type="http://schemas.openxmlformats.org/officeDocument/2006/relationships/slideLayout" Target="../slideLayouts/slideLayout1.xml"/><Relationship Id="rId6" Type="http://schemas.openxmlformats.org/officeDocument/2006/relationships/hyperlink" Target="http://www.motherteresa.academy/index.php/summer-camps/" TargetMode="External"/><Relationship Id="rId5" Type="http://schemas.openxmlformats.org/officeDocument/2006/relationships/hyperlink" Target="http://www.motherteresa.academy/index.php/events/" TargetMode="External"/><Relationship Id="rId4" Type="http://schemas.openxmlformats.org/officeDocument/2006/relationships/hyperlink" Target="http://www.motherteresa.academy/index.php/about/"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otherteresa.academ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3727E-BFF7-1C44-B2DB-BDFF1CE48E95}"/>
              </a:ext>
            </a:extLst>
          </p:cNvPr>
          <p:cNvSpPr>
            <a:spLocks noGrp="1"/>
          </p:cNvSpPr>
          <p:nvPr>
            <p:ph type="ctrTitle"/>
          </p:nvPr>
        </p:nvSpPr>
        <p:spPr>
          <a:xfrm>
            <a:off x="1752371" y="376310"/>
            <a:ext cx="8791575" cy="2387600"/>
          </a:xfrm>
        </p:spPr>
        <p:txBody>
          <a:bodyPr/>
          <a:lstStyle/>
          <a:p>
            <a:r>
              <a:rPr lang="en-US" dirty="0"/>
              <a:t>Mother Teresa Academy</a:t>
            </a:r>
          </a:p>
        </p:txBody>
      </p:sp>
      <p:sp>
        <p:nvSpPr>
          <p:cNvPr id="3" name="Subtitle 2">
            <a:extLst>
              <a:ext uri="{FF2B5EF4-FFF2-40B4-BE49-F238E27FC236}">
                <a16:creationId xmlns:a16="http://schemas.microsoft.com/office/drawing/2014/main" id="{65031004-4E6F-994A-8ECD-B4AEAB0BB63A}"/>
              </a:ext>
            </a:extLst>
          </p:cNvPr>
          <p:cNvSpPr>
            <a:spLocks noGrp="1"/>
          </p:cNvSpPr>
          <p:nvPr>
            <p:ph type="subTitle" idx="1"/>
          </p:nvPr>
        </p:nvSpPr>
        <p:spPr>
          <a:xfrm>
            <a:off x="1752371" y="2980010"/>
            <a:ext cx="8355568" cy="1159310"/>
          </a:xfrm>
        </p:spPr>
        <p:txBody>
          <a:bodyPr/>
          <a:lstStyle/>
          <a:p>
            <a:r>
              <a:rPr lang="en-US" sz="2400" dirty="0"/>
              <a:t>Covid-19 policy and procedure reference guide</a:t>
            </a:r>
          </a:p>
          <a:p>
            <a:endParaRPr lang="en-US" dirty="0"/>
          </a:p>
        </p:txBody>
      </p:sp>
      <p:pic>
        <p:nvPicPr>
          <p:cNvPr id="1026" name="Picture 2" descr="Mother Teresa Academy Logo">
            <a:hlinkClick r:id="rId2"/>
            <a:extLst>
              <a:ext uri="{FF2B5EF4-FFF2-40B4-BE49-F238E27FC236}">
                <a16:creationId xmlns:a16="http://schemas.microsoft.com/office/drawing/2014/main" id="{49414D84-715E-F042-B30A-9E233C1F47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7243" y="3932659"/>
            <a:ext cx="2099293" cy="209929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A8F55BA8-0A01-FC49-B8C2-815E68F152AD}"/>
              </a:ext>
            </a:extLst>
          </p:cNvPr>
          <p:cNvSpPr>
            <a:spLocks noChangeArrowheads="1"/>
          </p:cNvSpPr>
          <p:nvPr/>
        </p:nvSpPr>
        <p:spPr bwMode="auto">
          <a:xfrm>
            <a:off x="395808146" y="4124045"/>
            <a:ext cx="7493625" cy="2000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4A4E57"/>
                </a:solidFill>
                <a:effectLst/>
                <a:latin typeface="Open Sans"/>
              </a:rPr>
              <a:t>Search for: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500" b="1" i="0" u="none" strike="noStrike" cap="none" normalizeH="0" baseline="0">
                <a:ln>
                  <a:noFill/>
                </a:ln>
                <a:solidFill>
                  <a:srgbClr val="7E3B46"/>
                </a:solidFill>
                <a:effectLst/>
                <a:latin typeface="Lora"/>
                <a:hlinkClick r:id="rId2"/>
              </a:rPr>
              <a:t>Home</a:t>
            </a:r>
            <a:endParaRPr kumimoji="0" lang="en-US" altLang="en-US" sz="1200" b="0" i="0" u="none" strike="noStrike" cap="none" normalizeH="0" baseline="0">
              <a:ln>
                <a:noFill/>
              </a:ln>
              <a:solidFill>
                <a:srgbClr val="4A4E57"/>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500" b="1" i="0" u="none" strike="noStrike" cap="none" normalizeH="0" baseline="0">
                <a:ln>
                  <a:noFill/>
                </a:ln>
                <a:solidFill>
                  <a:srgbClr val="36274D"/>
                </a:solidFill>
                <a:effectLst/>
                <a:latin typeface="Lora"/>
                <a:hlinkClick r:id="rId4"/>
              </a:rPr>
              <a:t>About</a:t>
            </a:r>
            <a:endParaRPr kumimoji="0" lang="en-US" altLang="en-US" sz="1200" b="0" i="0" u="none" strike="noStrike" cap="none" normalizeH="0" baseline="0">
              <a:ln>
                <a:noFill/>
              </a:ln>
              <a:solidFill>
                <a:srgbClr val="4A4E57"/>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500" b="1" i="0" u="none" strike="noStrike" cap="none" normalizeH="0" baseline="0">
                <a:ln>
                  <a:noFill/>
                </a:ln>
                <a:solidFill>
                  <a:srgbClr val="36274D"/>
                </a:solidFill>
                <a:effectLst/>
                <a:latin typeface="Lora"/>
                <a:hlinkClick r:id="rId5"/>
              </a:rPr>
              <a:t>Events</a:t>
            </a:r>
            <a:endParaRPr kumimoji="0" lang="en-US" altLang="en-US" sz="1200" b="0" i="0" u="none" strike="noStrike" cap="none" normalizeH="0" baseline="0">
              <a:ln>
                <a:noFill/>
              </a:ln>
              <a:solidFill>
                <a:srgbClr val="4A4E57"/>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500" b="1" i="0" u="none" strike="noStrike" cap="none" normalizeH="0" baseline="0">
                <a:ln>
                  <a:noFill/>
                </a:ln>
                <a:solidFill>
                  <a:srgbClr val="36274D"/>
                </a:solidFill>
                <a:effectLst/>
                <a:latin typeface="Lora"/>
                <a:hlinkClick r:id="rId6"/>
              </a:rPr>
              <a:t>Summer Camps</a:t>
            </a:r>
            <a:endParaRPr kumimoji="0" lang="en-US" altLang="en-US" sz="1200" b="0" i="0" u="none" strike="noStrike" cap="none" normalizeH="0" baseline="0">
              <a:ln>
                <a:noFill/>
              </a:ln>
              <a:solidFill>
                <a:srgbClr val="4A4E57"/>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500" b="1" i="0" u="none" strike="noStrike" cap="none" normalizeH="0" baseline="0">
                <a:ln>
                  <a:noFill/>
                </a:ln>
                <a:solidFill>
                  <a:srgbClr val="36274D"/>
                </a:solidFill>
                <a:effectLst/>
                <a:latin typeface="Lora"/>
                <a:hlinkClick r:id="rId7"/>
              </a:rPr>
              <a:t>Participate</a:t>
            </a:r>
            <a:endParaRPr kumimoji="0" lang="en-US" altLang="en-US" sz="1200" b="0" i="0" u="none" strike="noStrike" cap="none" normalizeH="0" baseline="0">
              <a:ln>
                <a:noFill/>
              </a:ln>
              <a:solidFill>
                <a:srgbClr val="4A4E57"/>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500" b="1" i="0" u="none" strike="noStrike" cap="none" normalizeH="0" baseline="0">
                <a:ln>
                  <a:noFill/>
                </a:ln>
                <a:solidFill>
                  <a:srgbClr val="36274D"/>
                </a:solidFill>
                <a:effectLst/>
                <a:latin typeface="Lora"/>
                <a:hlinkClick r:id="rId8"/>
              </a:rPr>
              <a:t>Enrollment</a:t>
            </a:r>
            <a:endParaRPr kumimoji="0" lang="en-US" altLang="en-US" sz="1200" b="0" i="0" u="none" strike="noStrike" cap="none" normalizeH="0" baseline="0">
              <a:ln>
                <a:noFill/>
              </a:ln>
              <a:solidFill>
                <a:srgbClr val="4A4E57"/>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Char char="•"/>
              <a:tabLst/>
            </a:pPr>
            <a:br>
              <a:rPr kumimoji="0" lang="en-US" altLang="en-US" sz="1000" b="0" i="0" u="none" strike="noStrike" cap="none" normalizeH="0" baseline="0">
                <a:ln>
                  <a:noFill/>
                </a:ln>
                <a:solidFill>
                  <a:schemeClr val="tx1"/>
                </a:solidFill>
                <a:effectLst/>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09051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2B39A-F72A-0B45-8938-2EC302B3A1B6}"/>
              </a:ext>
            </a:extLst>
          </p:cNvPr>
          <p:cNvSpPr>
            <a:spLocks noGrp="1"/>
          </p:cNvSpPr>
          <p:nvPr>
            <p:ph type="title"/>
          </p:nvPr>
        </p:nvSpPr>
        <p:spPr/>
        <p:txBody>
          <a:bodyPr/>
          <a:lstStyle/>
          <a:p>
            <a:r>
              <a:rPr lang="en-US" dirty="0"/>
              <a:t>Do’s and Don’ts of mask wearing </a:t>
            </a:r>
          </a:p>
        </p:txBody>
      </p:sp>
      <p:pic>
        <p:nvPicPr>
          <p:cNvPr id="4" name="Picture 3">
            <a:extLst>
              <a:ext uri="{FF2B5EF4-FFF2-40B4-BE49-F238E27FC236}">
                <a16:creationId xmlns:a16="http://schemas.microsoft.com/office/drawing/2014/main" id="{E219EE51-0633-5D40-B0C5-54E80FBFC5EA}"/>
              </a:ext>
            </a:extLst>
          </p:cNvPr>
          <p:cNvPicPr>
            <a:picLocks noChangeAspect="1"/>
          </p:cNvPicPr>
          <p:nvPr/>
        </p:nvPicPr>
        <p:blipFill>
          <a:blip r:embed="rId2"/>
          <a:stretch>
            <a:fillRect/>
          </a:stretch>
        </p:blipFill>
        <p:spPr>
          <a:xfrm>
            <a:off x="3351212" y="1828799"/>
            <a:ext cx="5486400" cy="4681872"/>
          </a:xfrm>
          <a:prstGeom prst="rect">
            <a:avLst/>
          </a:prstGeom>
        </p:spPr>
      </p:pic>
    </p:spTree>
    <p:extLst>
      <p:ext uri="{BB962C8B-B14F-4D97-AF65-F5344CB8AC3E}">
        <p14:creationId xmlns:p14="http://schemas.microsoft.com/office/powerpoint/2010/main" val="978443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747E9-4C4A-7947-BB80-D90DECC16348}"/>
              </a:ext>
            </a:extLst>
          </p:cNvPr>
          <p:cNvSpPr>
            <a:spLocks noGrp="1"/>
          </p:cNvSpPr>
          <p:nvPr>
            <p:ph type="title"/>
          </p:nvPr>
        </p:nvSpPr>
        <p:spPr/>
        <p:txBody>
          <a:bodyPr/>
          <a:lstStyle/>
          <a:p>
            <a:r>
              <a:rPr lang="en-US" dirty="0"/>
              <a:t>Social distancing</a:t>
            </a:r>
          </a:p>
        </p:txBody>
      </p:sp>
      <p:pic>
        <p:nvPicPr>
          <p:cNvPr id="7" name="Content Placeholder 6">
            <a:extLst>
              <a:ext uri="{FF2B5EF4-FFF2-40B4-BE49-F238E27FC236}">
                <a16:creationId xmlns:a16="http://schemas.microsoft.com/office/drawing/2014/main" id="{984E508F-E72A-3C42-B675-FE531A677B4B}"/>
              </a:ext>
            </a:extLst>
          </p:cNvPr>
          <p:cNvPicPr>
            <a:picLocks noGrp="1" noChangeAspect="1"/>
          </p:cNvPicPr>
          <p:nvPr>
            <p:ph idx="1"/>
          </p:nvPr>
        </p:nvPicPr>
        <p:blipFill>
          <a:blip r:embed="rId2"/>
          <a:stretch>
            <a:fillRect/>
          </a:stretch>
        </p:blipFill>
        <p:spPr>
          <a:xfrm>
            <a:off x="1674812" y="2614864"/>
            <a:ext cx="8839200" cy="3103270"/>
          </a:xfrm>
        </p:spPr>
      </p:pic>
    </p:spTree>
    <p:extLst>
      <p:ext uri="{BB962C8B-B14F-4D97-AF65-F5344CB8AC3E}">
        <p14:creationId xmlns:p14="http://schemas.microsoft.com/office/powerpoint/2010/main" val="2660734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13031-2A72-1145-A393-1AFCE24C5F8E}"/>
              </a:ext>
            </a:extLst>
          </p:cNvPr>
          <p:cNvSpPr>
            <a:spLocks noGrp="1"/>
          </p:cNvSpPr>
          <p:nvPr>
            <p:ph type="title"/>
          </p:nvPr>
        </p:nvSpPr>
        <p:spPr/>
        <p:txBody>
          <a:bodyPr/>
          <a:lstStyle/>
          <a:p>
            <a:r>
              <a:rPr lang="en-US" dirty="0"/>
              <a:t>We appreciate all your support during this difficult time</a:t>
            </a:r>
          </a:p>
        </p:txBody>
      </p:sp>
      <p:sp>
        <p:nvSpPr>
          <p:cNvPr id="3" name="Content Placeholder 2">
            <a:extLst>
              <a:ext uri="{FF2B5EF4-FFF2-40B4-BE49-F238E27FC236}">
                <a16:creationId xmlns:a16="http://schemas.microsoft.com/office/drawing/2014/main" id="{1C61FF10-8252-574F-B35F-8D108104704C}"/>
              </a:ext>
            </a:extLst>
          </p:cNvPr>
          <p:cNvSpPr>
            <a:spLocks noGrp="1"/>
          </p:cNvSpPr>
          <p:nvPr>
            <p:ph idx="1"/>
          </p:nvPr>
        </p:nvSpPr>
        <p:spPr/>
        <p:txBody>
          <a:bodyPr>
            <a:normAutofit/>
          </a:bodyPr>
          <a:lstStyle/>
          <a:p>
            <a:pPr marL="0" indent="0">
              <a:buNone/>
            </a:pPr>
            <a:r>
              <a:rPr lang="en-US" sz="2800" dirty="0"/>
              <a:t>We know that this time is difficult for everyone and we thank you all for your support of our policies and procedures. Our priority is to keep your children safe and healthy!</a:t>
            </a:r>
          </a:p>
          <a:p>
            <a:pPr marL="0" indent="0">
              <a:buNone/>
            </a:pPr>
            <a:endParaRPr lang="en-US" sz="2800" dirty="0"/>
          </a:p>
          <a:p>
            <a:pPr marL="0" indent="0">
              <a:buNone/>
            </a:pPr>
            <a:r>
              <a:rPr lang="en-US" sz="2800" dirty="0"/>
              <a:t>We will get through this if we all work together!</a:t>
            </a:r>
          </a:p>
        </p:txBody>
      </p:sp>
      <p:pic>
        <p:nvPicPr>
          <p:cNvPr id="4" name="Picture 2" descr="Mother Teresa Academy Logo">
            <a:hlinkClick r:id="rId2"/>
            <a:extLst>
              <a:ext uri="{FF2B5EF4-FFF2-40B4-BE49-F238E27FC236}">
                <a16:creationId xmlns:a16="http://schemas.microsoft.com/office/drawing/2014/main" id="{B0B3C6B6-24C6-9140-B59C-6123846BCA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0253" y="4157249"/>
            <a:ext cx="2099293" cy="2099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0005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C9EC1-A50A-4341-83F2-6F1002C6F996}"/>
              </a:ext>
            </a:extLst>
          </p:cNvPr>
          <p:cNvSpPr>
            <a:spLocks noGrp="1"/>
          </p:cNvSpPr>
          <p:nvPr>
            <p:ph type="title"/>
          </p:nvPr>
        </p:nvSpPr>
        <p:spPr/>
        <p:txBody>
          <a:bodyPr>
            <a:normAutofit fontScale="90000"/>
          </a:bodyPr>
          <a:lstStyle/>
          <a:p>
            <a:r>
              <a:rPr lang="en-US" dirty="0"/>
              <a:t>Screening for covid-19</a:t>
            </a:r>
            <a:br>
              <a:rPr lang="en-US" dirty="0"/>
            </a:br>
            <a:r>
              <a:rPr lang="en-US" dirty="0"/>
              <a:t>		</a:t>
            </a:r>
            <a:r>
              <a:rPr lang="en-US" sz="2700" dirty="0"/>
              <a:t>If a student or staff member is… </a:t>
            </a:r>
            <a:br>
              <a:rPr lang="en-US" dirty="0"/>
            </a:br>
            <a:endParaRPr lang="en-US" dirty="0"/>
          </a:p>
        </p:txBody>
      </p:sp>
      <p:sp>
        <p:nvSpPr>
          <p:cNvPr id="4" name="Rectangle 3">
            <a:extLst>
              <a:ext uri="{FF2B5EF4-FFF2-40B4-BE49-F238E27FC236}">
                <a16:creationId xmlns:a16="http://schemas.microsoft.com/office/drawing/2014/main" id="{63D31B4E-762A-6645-8273-052C253C6FB7}"/>
              </a:ext>
            </a:extLst>
          </p:cNvPr>
          <p:cNvSpPr/>
          <p:nvPr/>
        </p:nvSpPr>
        <p:spPr>
          <a:xfrm>
            <a:off x="1540803" y="2619841"/>
            <a:ext cx="1517705" cy="1082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Healthy, No Flags for COVID-19</a:t>
            </a:r>
          </a:p>
        </p:txBody>
      </p:sp>
      <p:sp>
        <p:nvSpPr>
          <p:cNvPr id="5" name="Down Arrow 4">
            <a:extLst>
              <a:ext uri="{FF2B5EF4-FFF2-40B4-BE49-F238E27FC236}">
                <a16:creationId xmlns:a16="http://schemas.microsoft.com/office/drawing/2014/main" id="{40AAD356-F44B-CB4B-8EF4-02C7B891AD20}"/>
              </a:ext>
            </a:extLst>
          </p:cNvPr>
          <p:cNvSpPr/>
          <p:nvPr/>
        </p:nvSpPr>
        <p:spPr>
          <a:xfrm>
            <a:off x="2173532" y="1793565"/>
            <a:ext cx="252248" cy="4939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a:extLst>
              <a:ext uri="{FF2B5EF4-FFF2-40B4-BE49-F238E27FC236}">
                <a16:creationId xmlns:a16="http://schemas.microsoft.com/office/drawing/2014/main" id="{3A36DDA4-183F-B344-B5F6-72328296866F}"/>
              </a:ext>
            </a:extLst>
          </p:cNvPr>
          <p:cNvSpPr/>
          <p:nvPr/>
        </p:nvSpPr>
        <p:spPr>
          <a:xfrm>
            <a:off x="4296623" y="1793565"/>
            <a:ext cx="252248" cy="4939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99DB846-D267-A74A-8F0E-20327D5D42AE}"/>
              </a:ext>
            </a:extLst>
          </p:cNvPr>
          <p:cNvSpPr/>
          <p:nvPr/>
        </p:nvSpPr>
        <p:spPr>
          <a:xfrm>
            <a:off x="3588748" y="2658767"/>
            <a:ext cx="1667998" cy="9144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Exposed to COVID-19, No Symptoms</a:t>
            </a:r>
          </a:p>
        </p:txBody>
      </p:sp>
      <p:sp>
        <p:nvSpPr>
          <p:cNvPr id="10" name="Down Arrow 9">
            <a:extLst>
              <a:ext uri="{FF2B5EF4-FFF2-40B4-BE49-F238E27FC236}">
                <a16:creationId xmlns:a16="http://schemas.microsoft.com/office/drawing/2014/main" id="{F9E68575-A4B1-DE41-A077-88C15A5ED4EB}"/>
              </a:ext>
            </a:extLst>
          </p:cNvPr>
          <p:cNvSpPr/>
          <p:nvPr/>
        </p:nvSpPr>
        <p:spPr>
          <a:xfrm>
            <a:off x="6556279" y="1817800"/>
            <a:ext cx="243845" cy="4907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4B20F29-8547-724C-B4F2-9494653E82E6}"/>
              </a:ext>
            </a:extLst>
          </p:cNvPr>
          <p:cNvSpPr/>
          <p:nvPr/>
        </p:nvSpPr>
        <p:spPr>
          <a:xfrm>
            <a:off x="6063346" y="2619841"/>
            <a:ext cx="1229710" cy="108256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Diagnosed with COVID-19</a:t>
            </a:r>
          </a:p>
        </p:txBody>
      </p:sp>
      <p:sp>
        <p:nvSpPr>
          <p:cNvPr id="12" name="Down Arrow 11">
            <a:extLst>
              <a:ext uri="{FF2B5EF4-FFF2-40B4-BE49-F238E27FC236}">
                <a16:creationId xmlns:a16="http://schemas.microsoft.com/office/drawing/2014/main" id="{30F7135C-E514-C948-A3F0-E862101B46F9}"/>
              </a:ext>
            </a:extLst>
          </p:cNvPr>
          <p:cNvSpPr/>
          <p:nvPr/>
        </p:nvSpPr>
        <p:spPr>
          <a:xfrm>
            <a:off x="9522372" y="1780733"/>
            <a:ext cx="252248" cy="5278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CE804A3-C226-2E40-B642-10B434BB7B9C}"/>
              </a:ext>
            </a:extLst>
          </p:cNvPr>
          <p:cNvSpPr/>
          <p:nvPr/>
        </p:nvSpPr>
        <p:spPr>
          <a:xfrm>
            <a:off x="8314687" y="2619841"/>
            <a:ext cx="2490952" cy="108256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Experiencing At Least 1 Symptom</a:t>
            </a:r>
          </a:p>
          <a:p>
            <a:pPr algn="ctr"/>
            <a:r>
              <a:rPr lang="en-US" sz="1400" dirty="0"/>
              <a:t>(fever, chills, shortness of breath, cough, loss of smell or taste)</a:t>
            </a:r>
          </a:p>
        </p:txBody>
      </p:sp>
      <p:sp>
        <p:nvSpPr>
          <p:cNvPr id="14" name="Down Arrow 13">
            <a:extLst>
              <a:ext uri="{FF2B5EF4-FFF2-40B4-BE49-F238E27FC236}">
                <a16:creationId xmlns:a16="http://schemas.microsoft.com/office/drawing/2014/main" id="{CEE37803-FC33-EF4C-AF72-C91F5ED8705C}"/>
              </a:ext>
            </a:extLst>
          </p:cNvPr>
          <p:cNvSpPr/>
          <p:nvPr/>
        </p:nvSpPr>
        <p:spPr>
          <a:xfrm>
            <a:off x="2129381" y="3923299"/>
            <a:ext cx="296399" cy="6037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a:extLst>
              <a:ext uri="{FF2B5EF4-FFF2-40B4-BE49-F238E27FC236}">
                <a16:creationId xmlns:a16="http://schemas.microsoft.com/office/drawing/2014/main" id="{320D7B8D-D40E-D444-9422-715812FE0E12}"/>
              </a:ext>
            </a:extLst>
          </p:cNvPr>
          <p:cNvSpPr/>
          <p:nvPr/>
        </p:nvSpPr>
        <p:spPr>
          <a:xfrm>
            <a:off x="4317575" y="3918517"/>
            <a:ext cx="231296" cy="60850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a:extLst>
              <a:ext uri="{FF2B5EF4-FFF2-40B4-BE49-F238E27FC236}">
                <a16:creationId xmlns:a16="http://schemas.microsoft.com/office/drawing/2014/main" id="{7C1F7CBD-8837-DB4F-8BFB-34357992DBC0}"/>
              </a:ext>
            </a:extLst>
          </p:cNvPr>
          <p:cNvSpPr/>
          <p:nvPr/>
        </p:nvSpPr>
        <p:spPr>
          <a:xfrm>
            <a:off x="6556279" y="3902279"/>
            <a:ext cx="237536" cy="62474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own Arrow 17">
            <a:extLst>
              <a:ext uri="{FF2B5EF4-FFF2-40B4-BE49-F238E27FC236}">
                <a16:creationId xmlns:a16="http://schemas.microsoft.com/office/drawing/2014/main" id="{6EB91B9D-F7CC-C144-984D-5D6A8FF1DC88}"/>
              </a:ext>
            </a:extLst>
          </p:cNvPr>
          <p:cNvSpPr/>
          <p:nvPr/>
        </p:nvSpPr>
        <p:spPr>
          <a:xfrm>
            <a:off x="9439327" y="3829361"/>
            <a:ext cx="241671" cy="614383"/>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8EDB35C-5F1E-8648-B74F-53956FB9A601}"/>
              </a:ext>
            </a:extLst>
          </p:cNvPr>
          <p:cNvSpPr/>
          <p:nvPr/>
        </p:nvSpPr>
        <p:spPr>
          <a:xfrm>
            <a:off x="1606492" y="4959413"/>
            <a:ext cx="134217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May attend school</a:t>
            </a:r>
          </a:p>
        </p:txBody>
      </p:sp>
      <p:sp>
        <p:nvSpPr>
          <p:cNvPr id="20" name="Rectangle 19">
            <a:extLst>
              <a:ext uri="{FF2B5EF4-FFF2-40B4-BE49-F238E27FC236}">
                <a16:creationId xmlns:a16="http://schemas.microsoft.com/office/drawing/2014/main" id="{E5BD0A91-5FED-2744-BEA3-F34EE5AF2D1B}"/>
              </a:ext>
            </a:extLst>
          </p:cNvPr>
          <p:cNvSpPr/>
          <p:nvPr/>
        </p:nvSpPr>
        <p:spPr>
          <a:xfrm>
            <a:off x="3526472" y="4752989"/>
            <a:ext cx="1792549" cy="117862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Cannot attend school for 14 days since last known exposure</a:t>
            </a:r>
          </a:p>
        </p:txBody>
      </p:sp>
      <p:sp>
        <p:nvSpPr>
          <p:cNvPr id="21" name="Rectangle 20">
            <a:extLst>
              <a:ext uri="{FF2B5EF4-FFF2-40B4-BE49-F238E27FC236}">
                <a16:creationId xmlns:a16="http://schemas.microsoft.com/office/drawing/2014/main" id="{853B60C6-F2AB-8342-BD86-F979D75038B9}"/>
              </a:ext>
            </a:extLst>
          </p:cNvPr>
          <p:cNvSpPr/>
          <p:nvPr/>
        </p:nvSpPr>
        <p:spPr>
          <a:xfrm>
            <a:off x="5779585" y="4726892"/>
            <a:ext cx="1904582" cy="117862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Cannot attend school for 14 days since onset of symptoms</a:t>
            </a:r>
          </a:p>
        </p:txBody>
      </p:sp>
      <p:sp>
        <p:nvSpPr>
          <p:cNvPr id="22" name="Rectangle 21">
            <a:extLst>
              <a:ext uri="{FF2B5EF4-FFF2-40B4-BE49-F238E27FC236}">
                <a16:creationId xmlns:a16="http://schemas.microsoft.com/office/drawing/2014/main" id="{7A677882-06F1-9C4F-BB65-5636C73B7667}"/>
              </a:ext>
            </a:extLst>
          </p:cNvPr>
          <p:cNvSpPr/>
          <p:nvPr/>
        </p:nvSpPr>
        <p:spPr>
          <a:xfrm>
            <a:off x="8082455" y="4443745"/>
            <a:ext cx="2879834" cy="19780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400" dirty="0"/>
              <a:t>If negative COVID-19 test, may return to school 24 hours symptom free without medication</a:t>
            </a:r>
          </a:p>
          <a:p>
            <a:pPr marL="285750" indent="-285750">
              <a:buFont typeface="Arial" panose="020B0604020202020204" pitchFamily="34" charset="0"/>
              <a:buChar char="•"/>
            </a:pPr>
            <a:r>
              <a:rPr lang="en-US" sz="1400" dirty="0"/>
              <a:t>If positive COVID -19 test, cannot attend school for 14 days since onset of symptoms.</a:t>
            </a:r>
          </a:p>
          <a:p>
            <a:pPr marL="285750" indent="-285750">
              <a:buFont typeface="Arial" panose="020B0604020202020204" pitchFamily="34" charset="0"/>
              <a:buChar char="•"/>
            </a:pPr>
            <a:r>
              <a:rPr lang="en-US" sz="1400" dirty="0"/>
              <a:t>If no test is taken, student must stay home for 14 days from onset of symptoms</a:t>
            </a:r>
          </a:p>
        </p:txBody>
      </p:sp>
    </p:spTree>
    <p:extLst>
      <p:ext uri="{BB962C8B-B14F-4D97-AF65-F5344CB8AC3E}">
        <p14:creationId xmlns:p14="http://schemas.microsoft.com/office/powerpoint/2010/main" val="3087060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267F-5A23-4646-8F7A-65ADDCAFC429}"/>
              </a:ext>
            </a:extLst>
          </p:cNvPr>
          <p:cNvSpPr>
            <a:spLocks noGrp="1"/>
          </p:cNvSpPr>
          <p:nvPr>
            <p:ph type="title"/>
          </p:nvPr>
        </p:nvSpPr>
        <p:spPr/>
        <p:txBody>
          <a:bodyPr/>
          <a:lstStyle/>
          <a:p>
            <a:r>
              <a:rPr lang="en-US" dirty="0"/>
              <a:t>Screening for COVId-19</a:t>
            </a:r>
            <a:br>
              <a:rPr lang="en-US" dirty="0"/>
            </a:br>
            <a:r>
              <a:rPr lang="en-US" dirty="0"/>
              <a:t>When arriving at school</a:t>
            </a:r>
          </a:p>
        </p:txBody>
      </p:sp>
      <p:sp>
        <p:nvSpPr>
          <p:cNvPr id="3" name="Content Placeholder 2">
            <a:extLst>
              <a:ext uri="{FF2B5EF4-FFF2-40B4-BE49-F238E27FC236}">
                <a16:creationId xmlns:a16="http://schemas.microsoft.com/office/drawing/2014/main" id="{05FA20F4-2D64-6645-A871-333902A28634}"/>
              </a:ext>
            </a:extLst>
          </p:cNvPr>
          <p:cNvSpPr>
            <a:spLocks noGrp="1"/>
          </p:cNvSpPr>
          <p:nvPr>
            <p:ph idx="1"/>
          </p:nvPr>
        </p:nvSpPr>
        <p:spPr>
          <a:xfrm>
            <a:off x="1141412" y="1889749"/>
            <a:ext cx="9905999" cy="4804750"/>
          </a:xfrm>
        </p:spPr>
        <p:txBody>
          <a:bodyPr/>
          <a:lstStyle/>
          <a:p>
            <a:pPr marL="0" indent="0" algn="ctr">
              <a:buNone/>
            </a:pPr>
            <a:endParaRPr lang="en-US" dirty="0"/>
          </a:p>
          <a:p>
            <a:pPr marL="0" indent="0" algn="ctr">
              <a:buNone/>
            </a:pPr>
            <a:endParaRPr lang="en-US" dirty="0"/>
          </a:p>
        </p:txBody>
      </p:sp>
      <p:sp>
        <p:nvSpPr>
          <p:cNvPr id="4" name="Rectangle 3">
            <a:extLst>
              <a:ext uri="{FF2B5EF4-FFF2-40B4-BE49-F238E27FC236}">
                <a16:creationId xmlns:a16="http://schemas.microsoft.com/office/drawing/2014/main" id="{4000E21F-B897-164D-AAB5-236667676AD7}"/>
              </a:ext>
            </a:extLst>
          </p:cNvPr>
          <p:cNvSpPr/>
          <p:nvPr/>
        </p:nvSpPr>
        <p:spPr>
          <a:xfrm>
            <a:off x="4119184" y="1982952"/>
            <a:ext cx="395045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Student/Staff Screened</a:t>
            </a:r>
          </a:p>
          <a:p>
            <a:pPr algn="ctr"/>
            <a:r>
              <a:rPr lang="en-US" dirty="0"/>
              <a:t>(temperature &amp; COVID-19 questionnaire)</a:t>
            </a:r>
            <a:r>
              <a:rPr lang="en-US" sz="2400" dirty="0"/>
              <a:t> </a:t>
            </a:r>
          </a:p>
          <a:p>
            <a:pPr algn="ctr"/>
            <a:endParaRPr lang="en-US" dirty="0"/>
          </a:p>
        </p:txBody>
      </p:sp>
      <p:sp>
        <p:nvSpPr>
          <p:cNvPr id="12" name="Rectangle 11">
            <a:extLst>
              <a:ext uri="{FF2B5EF4-FFF2-40B4-BE49-F238E27FC236}">
                <a16:creationId xmlns:a16="http://schemas.microsoft.com/office/drawing/2014/main" id="{86BAE6DC-DBA5-B046-8E9F-D8F8B129525E}"/>
              </a:ext>
            </a:extLst>
          </p:cNvPr>
          <p:cNvSpPr/>
          <p:nvPr/>
        </p:nvSpPr>
        <p:spPr>
          <a:xfrm>
            <a:off x="1990492" y="3555902"/>
            <a:ext cx="2364060" cy="117087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Exposed to, diagnosed with, exhibiting symptoms of COVID-19</a:t>
            </a:r>
          </a:p>
        </p:txBody>
      </p:sp>
      <p:sp>
        <p:nvSpPr>
          <p:cNvPr id="13" name="Down Arrow 12">
            <a:extLst>
              <a:ext uri="{FF2B5EF4-FFF2-40B4-BE49-F238E27FC236}">
                <a16:creationId xmlns:a16="http://schemas.microsoft.com/office/drawing/2014/main" id="{FA5A8604-A084-2E41-9743-61C6626EEADF}"/>
              </a:ext>
            </a:extLst>
          </p:cNvPr>
          <p:cNvSpPr/>
          <p:nvPr/>
        </p:nvSpPr>
        <p:spPr>
          <a:xfrm>
            <a:off x="3077736" y="4792910"/>
            <a:ext cx="189571" cy="498085"/>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4F1A2A1-7BC8-E943-9F4E-B09EE54D911E}"/>
              </a:ext>
            </a:extLst>
          </p:cNvPr>
          <p:cNvSpPr/>
          <p:nvPr/>
        </p:nvSpPr>
        <p:spPr>
          <a:xfrm>
            <a:off x="2297150" y="5385330"/>
            <a:ext cx="1750741" cy="86608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SEND HOME</a:t>
            </a:r>
          </a:p>
          <a:p>
            <a:pPr algn="ctr"/>
            <a:endParaRPr lang="en-US" dirty="0"/>
          </a:p>
        </p:txBody>
      </p:sp>
      <p:sp>
        <p:nvSpPr>
          <p:cNvPr id="15" name="Rectangle 14">
            <a:extLst>
              <a:ext uri="{FF2B5EF4-FFF2-40B4-BE49-F238E27FC236}">
                <a16:creationId xmlns:a16="http://schemas.microsoft.com/office/drawing/2014/main" id="{B18B7DDD-B159-C947-A68A-4815C95481B1}"/>
              </a:ext>
            </a:extLst>
          </p:cNvPr>
          <p:cNvSpPr/>
          <p:nvPr/>
        </p:nvSpPr>
        <p:spPr>
          <a:xfrm>
            <a:off x="7844881" y="3552973"/>
            <a:ext cx="1951463" cy="56095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Healthy, No Flags</a:t>
            </a:r>
          </a:p>
        </p:txBody>
      </p:sp>
      <p:sp>
        <p:nvSpPr>
          <p:cNvPr id="16" name="Down Arrow 15">
            <a:extLst>
              <a:ext uri="{FF2B5EF4-FFF2-40B4-BE49-F238E27FC236}">
                <a16:creationId xmlns:a16="http://schemas.microsoft.com/office/drawing/2014/main" id="{5A6B1519-2BD5-EB42-88C6-1CC7A3FE3DA6}"/>
              </a:ext>
            </a:extLst>
          </p:cNvPr>
          <p:cNvSpPr/>
          <p:nvPr/>
        </p:nvSpPr>
        <p:spPr>
          <a:xfrm>
            <a:off x="8820612" y="4123018"/>
            <a:ext cx="133814" cy="407021"/>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83C836-8EAC-7646-B436-B4E117EB94C9}"/>
              </a:ext>
            </a:extLst>
          </p:cNvPr>
          <p:cNvSpPr/>
          <p:nvPr/>
        </p:nvSpPr>
        <p:spPr>
          <a:xfrm>
            <a:off x="8037238" y="4652958"/>
            <a:ext cx="1700561" cy="6371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May Attend Class</a:t>
            </a:r>
          </a:p>
        </p:txBody>
      </p:sp>
      <p:sp>
        <p:nvSpPr>
          <p:cNvPr id="18" name="Down Arrow 17">
            <a:extLst>
              <a:ext uri="{FF2B5EF4-FFF2-40B4-BE49-F238E27FC236}">
                <a16:creationId xmlns:a16="http://schemas.microsoft.com/office/drawing/2014/main" id="{A04C4B7C-B158-BD4B-9D61-E86A78B71ADA}"/>
              </a:ext>
            </a:extLst>
          </p:cNvPr>
          <p:cNvSpPr/>
          <p:nvPr/>
        </p:nvSpPr>
        <p:spPr>
          <a:xfrm flipH="1">
            <a:off x="8820608" y="5321643"/>
            <a:ext cx="132702" cy="426924"/>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CCB67DA-C154-3243-A48C-94B50047C04F}"/>
              </a:ext>
            </a:extLst>
          </p:cNvPr>
          <p:cNvSpPr/>
          <p:nvPr/>
        </p:nvSpPr>
        <p:spPr>
          <a:xfrm>
            <a:off x="6857999" y="5829145"/>
            <a:ext cx="4084635" cy="83382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Becomes symptomatic in class or is notified of exposure</a:t>
            </a:r>
          </a:p>
        </p:txBody>
      </p:sp>
      <p:sp>
        <p:nvSpPr>
          <p:cNvPr id="20" name="Left Arrow 19">
            <a:extLst>
              <a:ext uri="{FF2B5EF4-FFF2-40B4-BE49-F238E27FC236}">
                <a16:creationId xmlns:a16="http://schemas.microsoft.com/office/drawing/2014/main" id="{81D3DA3A-11ED-B249-B413-8B5024D01C61}"/>
              </a:ext>
            </a:extLst>
          </p:cNvPr>
          <p:cNvSpPr/>
          <p:nvPr/>
        </p:nvSpPr>
        <p:spPr>
          <a:xfrm>
            <a:off x="4354552" y="5829145"/>
            <a:ext cx="2355583" cy="236362"/>
          </a:xfrm>
          <a:prstGeom prst="lef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a:extLst>
              <a:ext uri="{FF2B5EF4-FFF2-40B4-BE49-F238E27FC236}">
                <a16:creationId xmlns:a16="http://schemas.microsoft.com/office/drawing/2014/main" id="{604F1EF3-2C1C-4D4D-B882-0716EE15F3C3}"/>
              </a:ext>
            </a:extLst>
          </p:cNvPr>
          <p:cNvSpPr/>
          <p:nvPr/>
        </p:nvSpPr>
        <p:spPr>
          <a:xfrm rot="1531707">
            <a:off x="4119184" y="2982366"/>
            <a:ext cx="235368" cy="520996"/>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a:extLst>
              <a:ext uri="{FF2B5EF4-FFF2-40B4-BE49-F238E27FC236}">
                <a16:creationId xmlns:a16="http://schemas.microsoft.com/office/drawing/2014/main" id="{7D19F78B-AAAE-9941-ABC6-7B1371A171F0}"/>
              </a:ext>
            </a:extLst>
          </p:cNvPr>
          <p:cNvSpPr/>
          <p:nvPr/>
        </p:nvSpPr>
        <p:spPr>
          <a:xfrm rot="19897144">
            <a:off x="7609988" y="2957081"/>
            <a:ext cx="233917" cy="569445"/>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1432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93689-7871-CF4A-9F05-75A97C17E76A}"/>
              </a:ext>
            </a:extLst>
          </p:cNvPr>
          <p:cNvSpPr>
            <a:spLocks noGrp="1"/>
          </p:cNvSpPr>
          <p:nvPr>
            <p:ph type="title"/>
          </p:nvPr>
        </p:nvSpPr>
        <p:spPr/>
        <p:txBody>
          <a:bodyPr>
            <a:normAutofit/>
          </a:bodyPr>
          <a:lstStyle/>
          <a:p>
            <a:r>
              <a:rPr lang="en-US" dirty="0"/>
              <a:t>What happens if…</a:t>
            </a:r>
            <a:br>
              <a:rPr lang="en-US" dirty="0"/>
            </a:br>
            <a:r>
              <a:rPr lang="en-US" sz="2400" dirty="0"/>
              <a:t>a </a:t>
            </a:r>
            <a:r>
              <a:rPr lang="en-US" sz="2400" dirty="0">
                <a:latin typeface="+mn-lt"/>
              </a:rPr>
              <a:t>Student or Staff Member is exposed to covid-19?</a:t>
            </a:r>
          </a:p>
        </p:txBody>
      </p:sp>
      <p:sp>
        <p:nvSpPr>
          <p:cNvPr id="3" name="Content Placeholder 2">
            <a:extLst>
              <a:ext uri="{FF2B5EF4-FFF2-40B4-BE49-F238E27FC236}">
                <a16:creationId xmlns:a16="http://schemas.microsoft.com/office/drawing/2014/main" id="{4CF7A1D1-54FB-F14E-BA90-97160095BFC7}"/>
              </a:ext>
            </a:extLst>
          </p:cNvPr>
          <p:cNvSpPr>
            <a:spLocks noGrp="1"/>
          </p:cNvSpPr>
          <p:nvPr>
            <p:ph idx="1"/>
          </p:nvPr>
        </p:nvSpPr>
        <p:spPr/>
        <p:txBody>
          <a:bodyPr>
            <a:normAutofit fontScale="92500"/>
          </a:bodyPr>
          <a:lstStyle/>
          <a:p>
            <a:pPr>
              <a:buFont typeface="Wingdings" pitchFamily="2" charset="2"/>
              <a:buChar char="Ø"/>
            </a:pPr>
            <a:r>
              <a:rPr lang="en-US" dirty="0"/>
              <a:t>The student or staff member will be required to stay home for 14 days since last known exposure.</a:t>
            </a:r>
          </a:p>
          <a:p>
            <a:pPr>
              <a:buFont typeface="Wingdings" pitchFamily="2" charset="2"/>
              <a:buChar char="Ø"/>
            </a:pPr>
            <a:r>
              <a:rPr lang="en-US" dirty="0"/>
              <a:t>Students or staff members notified of exposure while at school will immediately taken to our isolation room and picked up. They will not be able to return to school for 14 days since last known exposure.</a:t>
            </a:r>
          </a:p>
          <a:p>
            <a:pPr>
              <a:buFont typeface="Wingdings" pitchFamily="2" charset="2"/>
              <a:buChar char="Ø"/>
            </a:pPr>
            <a:r>
              <a:rPr lang="en-US" dirty="0"/>
              <a:t>MTA’s contact tracer will work closely with the Department of Health to determine the risk to other members of our the school community as well as cleaning procedures necessary to keep other staff and students healthy.</a:t>
            </a:r>
          </a:p>
        </p:txBody>
      </p:sp>
    </p:spTree>
    <p:extLst>
      <p:ext uri="{BB962C8B-B14F-4D97-AF65-F5344CB8AC3E}">
        <p14:creationId xmlns:p14="http://schemas.microsoft.com/office/powerpoint/2010/main" val="3661971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063B3-6061-AE41-94F6-EA395918AB76}"/>
              </a:ext>
            </a:extLst>
          </p:cNvPr>
          <p:cNvSpPr>
            <a:spLocks noGrp="1"/>
          </p:cNvSpPr>
          <p:nvPr>
            <p:ph type="title"/>
          </p:nvPr>
        </p:nvSpPr>
        <p:spPr/>
        <p:txBody>
          <a:bodyPr>
            <a:normAutofit/>
          </a:bodyPr>
          <a:lstStyle/>
          <a:p>
            <a:r>
              <a:rPr lang="en-US" sz="4000" dirty="0"/>
              <a:t>What happens if…</a:t>
            </a:r>
            <a:br>
              <a:rPr lang="en-US" dirty="0"/>
            </a:br>
            <a:r>
              <a:rPr lang="en-US" sz="2700" dirty="0"/>
              <a:t>a Student or Staff Member is Diagnosed with covid-19</a:t>
            </a:r>
            <a:r>
              <a:rPr lang="en-US" sz="2400" dirty="0"/>
              <a:t>?</a:t>
            </a:r>
          </a:p>
        </p:txBody>
      </p:sp>
      <p:sp>
        <p:nvSpPr>
          <p:cNvPr id="3" name="Content Placeholder 2">
            <a:extLst>
              <a:ext uri="{FF2B5EF4-FFF2-40B4-BE49-F238E27FC236}">
                <a16:creationId xmlns:a16="http://schemas.microsoft.com/office/drawing/2014/main" id="{F70026FF-3530-9244-B988-3F9232DC63B0}"/>
              </a:ext>
            </a:extLst>
          </p:cNvPr>
          <p:cNvSpPr>
            <a:spLocks noGrp="1"/>
          </p:cNvSpPr>
          <p:nvPr>
            <p:ph idx="1"/>
          </p:nvPr>
        </p:nvSpPr>
        <p:spPr>
          <a:xfrm>
            <a:off x="1141412" y="2249486"/>
            <a:ext cx="9905999" cy="4151313"/>
          </a:xfrm>
        </p:spPr>
        <p:txBody>
          <a:bodyPr>
            <a:normAutofit fontScale="85000" lnSpcReduction="10000"/>
          </a:bodyPr>
          <a:lstStyle/>
          <a:p>
            <a:pPr>
              <a:buFont typeface="Wingdings" pitchFamily="2" charset="2"/>
              <a:buChar char="Ø"/>
            </a:pPr>
            <a:r>
              <a:rPr lang="en-US" dirty="0"/>
              <a:t>A student or staff member diagnosed with COVID-19 will be required to stay home for 14 from the date of diagnosis and are symptom free for 24 hours.</a:t>
            </a:r>
          </a:p>
          <a:p>
            <a:pPr>
              <a:buFont typeface="Wingdings" pitchFamily="2" charset="2"/>
              <a:buChar char="Ø"/>
            </a:pPr>
            <a:r>
              <a:rPr lang="en-US" dirty="0"/>
              <a:t>Your healthcare provider may suggest 2 negative COVID-19 tests before returning to school to avoid a false negative.</a:t>
            </a:r>
          </a:p>
          <a:p>
            <a:pPr>
              <a:buFont typeface="Wingdings" pitchFamily="2" charset="2"/>
              <a:buChar char="Ø"/>
            </a:pPr>
            <a:r>
              <a:rPr lang="en-US" dirty="0"/>
              <a:t>MTA’s contact tracer will work closely with the Department of Health to determine the risk to other members of our the school community as well as cleaning procedures necessary to keep other staff and students healthy.</a:t>
            </a:r>
          </a:p>
          <a:p>
            <a:pPr>
              <a:buFont typeface="Wingdings" pitchFamily="2" charset="2"/>
              <a:buChar char="Ø"/>
            </a:pPr>
            <a:r>
              <a:rPr lang="en-US" dirty="0"/>
              <a:t>Closure of the student’s classroom or entire school may be required based on risk factors.</a:t>
            </a:r>
          </a:p>
          <a:p>
            <a:pPr lvl="1">
              <a:buFont typeface="Wingdings" pitchFamily="2" charset="2"/>
              <a:buChar char="Ø"/>
            </a:pPr>
            <a:r>
              <a:rPr lang="en-US" dirty="0"/>
              <a:t>Remote learning opportunities will be presented to the students in this case       </a:t>
            </a:r>
          </a:p>
          <a:p>
            <a:pPr marL="457200" lvl="1" indent="0">
              <a:buNone/>
            </a:pPr>
            <a:r>
              <a:rPr lang="en-US" dirty="0"/>
              <a:t>            </a:t>
            </a:r>
          </a:p>
        </p:txBody>
      </p:sp>
    </p:spTree>
    <p:extLst>
      <p:ext uri="{BB962C8B-B14F-4D97-AF65-F5344CB8AC3E}">
        <p14:creationId xmlns:p14="http://schemas.microsoft.com/office/powerpoint/2010/main" val="3463463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3B0CA-463E-9F44-B237-40ED4B7927F2}"/>
              </a:ext>
            </a:extLst>
          </p:cNvPr>
          <p:cNvSpPr>
            <a:spLocks noGrp="1"/>
          </p:cNvSpPr>
          <p:nvPr>
            <p:ph type="title"/>
          </p:nvPr>
        </p:nvSpPr>
        <p:spPr/>
        <p:txBody>
          <a:bodyPr>
            <a:normAutofit/>
          </a:bodyPr>
          <a:lstStyle/>
          <a:p>
            <a:r>
              <a:rPr lang="en-US" sz="4000" dirty="0"/>
              <a:t>What happens if…</a:t>
            </a:r>
            <a:br>
              <a:rPr lang="en-US" dirty="0"/>
            </a:br>
            <a:r>
              <a:rPr lang="en-US" sz="2700" dirty="0"/>
              <a:t>a Student or Staff Member Develops symptoms of covid-19?</a:t>
            </a:r>
          </a:p>
        </p:txBody>
      </p:sp>
      <p:sp>
        <p:nvSpPr>
          <p:cNvPr id="3" name="Content Placeholder 2">
            <a:extLst>
              <a:ext uri="{FF2B5EF4-FFF2-40B4-BE49-F238E27FC236}">
                <a16:creationId xmlns:a16="http://schemas.microsoft.com/office/drawing/2014/main" id="{4AD9134D-1B6E-F34B-9D74-872B4FA80761}"/>
              </a:ext>
            </a:extLst>
          </p:cNvPr>
          <p:cNvSpPr>
            <a:spLocks noGrp="1"/>
          </p:cNvSpPr>
          <p:nvPr>
            <p:ph idx="1"/>
          </p:nvPr>
        </p:nvSpPr>
        <p:spPr>
          <a:xfrm>
            <a:off x="1141412" y="2249487"/>
            <a:ext cx="9905999" cy="3864234"/>
          </a:xfrm>
        </p:spPr>
        <p:txBody>
          <a:bodyPr>
            <a:normAutofit fontScale="92500" lnSpcReduction="20000"/>
          </a:bodyPr>
          <a:lstStyle/>
          <a:p>
            <a:pPr>
              <a:buFont typeface="Wingdings" pitchFamily="2" charset="2"/>
              <a:buChar char="Ø"/>
            </a:pPr>
            <a:r>
              <a:rPr lang="en-US" dirty="0"/>
              <a:t>Students or staff member will immediately taken to our isolation room and must leave school as soon as possible. </a:t>
            </a:r>
          </a:p>
          <a:p>
            <a:pPr>
              <a:buFont typeface="Wingdings" pitchFamily="2" charset="2"/>
              <a:buChar char="Ø"/>
            </a:pPr>
            <a:r>
              <a:rPr lang="en-US" dirty="0"/>
              <a:t>It is highly recommended that this individual takes a COVID-19 test as soon possible.</a:t>
            </a:r>
          </a:p>
          <a:p>
            <a:pPr>
              <a:buFont typeface="Wingdings" pitchFamily="2" charset="2"/>
              <a:buChar char="Ø"/>
            </a:pPr>
            <a:r>
              <a:rPr lang="en-US" dirty="0"/>
              <a:t>If the COVID-19 test is negative student or staff member may return to school after 24 hours symptom free without medication,</a:t>
            </a:r>
          </a:p>
          <a:p>
            <a:pPr>
              <a:buFont typeface="Wingdings" pitchFamily="2" charset="2"/>
              <a:buChar char="Ø"/>
            </a:pPr>
            <a:r>
              <a:rPr lang="en-US" dirty="0"/>
              <a:t>If the COVID-19 test is positive student or staff must stay home for 14 days from diagnosis and be symptom free for 24 hours without medication.</a:t>
            </a:r>
          </a:p>
          <a:p>
            <a:pPr>
              <a:buFont typeface="Wingdings" pitchFamily="2" charset="2"/>
              <a:buChar char="Ø"/>
            </a:pPr>
            <a:r>
              <a:rPr lang="en-US" dirty="0"/>
              <a:t>If no test is taken this individual must stay home for 14 days from the onset of symptoms.</a:t>
            </a:r>
          </a:p>
        </p:txBody>
      </p:sp>
    </p:spTree>
    <p:extLst>
      <p:ext uri="{BB962C8B-B14F-4D97-AF65-F5344CB8AC3E}">
        <p14:creationId xmlns:p14="http://schemas.microsoft.com/office/powerpoint/2010/main" val="2369422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8A691-8325-8744-BA4D-630755D35C06}"/>
              </a:ext>
            </a:extLst>
          </p:cNvPr>
          <p:cNvSpPr>
            <a:spLocks noGrp="1"/>
          </p:cNvSpPr>
          <p:nvPr>
            <p:ph type="title"/>
          </p:nvPr>
        </p:nvSpPr>
        <p:spPr/>
        <p:txBody>
          <a:bodyPr>
            <a:normAutofit fontScale="90000"/>
          </a:bodyPr>
          <a:lstStyle/>
          <a:p>
            <a:r>
              <a:rPr lang="en-US" sz="4000" dirty="0"/>
              <a:t>Please help us keep our </a:t>
            </a:r>
            <a:r>
              <a:rPr lang="en-US" sz="4000" dirty="0" err="1"/>
              <a:t>mta</a:t>
            </a:r>
            <a:r>
              <a:rPr lang="en-US" sz="4000" dirty="0"/>
              <a:t> family safe and healthy!</a:t>
            </a:r>
            <a:br>
              <a:rPr lang="en-US" dirty="0"/>
            </a:br>
            <a:r>
              <a:rPr lang="en-US" sz="2400" dirty="0"/>
              <a:t>Suggestions to make these changes easier for parents, children and MTA staff…</a:t>
            </a:r>
            <a:endParaRPr lang="en-US" dirty="0"/>
          </a:p>
        </p:txBody>
      </p:sp>
      <p:sp>
        <p:nvSpPr>
          <p:cNvPr id="3" name="Content Placeholder 2">
            <a:extLst>
              <a:ext uri="{FF2B5EF4-FFF2-40B4-BE49-F238E27FC236}">
                <a16:creationId xmlns:a16="http://schemas.microsoft.com/office/drawing/2014/main" id="{2BAA876D-8309-0841-B951-7E38394ACCE7}"/>
              </a:ext>
            </a:extLst>
          </p:cNvPr>
          <p:cNvSpPr>
            <a:spLocks noGrp="1"/>
          </p:cNvSpPr>
          <p:nvPr>
            <p:ph idx="1"/>
          </p:nvPr>
        </p:nvSpPr>
        <p:spPr>
          <a:xfrm>
            <a:off x="1141412" y="2249486"/>
            <a:ext cx="9905999" cy="4608514"/>
          </a:xfrm>
        </p:spPr>
        <p:txBody>
          <a:bodyPr>
            <a:normAutofit/>
          </a:bodyPr>
          <a:lstStyle/>
          <a:p>
            <a:pPr>
              <a:buFont typeface="Wingdings" pitchFamily="2" charset="2"/>
              <a:buChar char="Ø"/>
            </a:pPr>
            <a:r>
              <a:rPr lang="en-US" dirty="0"/>
              <a:t>Practice wearing a mask with your child; play a game, go for a walk or car ride, read a book or cook together while wearing masks. Make it common practice to have masks on while doing activities.</a:t>
            </a:r>
          </a:p>
          <a:p>
            <a:pPr>
              <a:buFont typeface="Wingdings" pitchFamily="2" charset="2"/>
              <a:buChar char="Ø"/>
            </a:pPr>
            <a:r>
              <a:rPr lang="en-US" dirty="0"/>
              <a:t>Practice proper handwashing procedures</a:t>
            </a:r>
          </a:p>
          <a:p>
            <a:pPr>
              <a:buFont typeface="Wingdings" pitchFamily="2" charset="2"/>
              <a:buChar char="Ø"/>
            </a:pPr>
            <a:r>
              <a:rPr lang="en-US" dirty="0"/>
              <a:t>Talk to your child about social distancing</a:t>
            </a:r>
          </a:p>
          <a:p>
            <a:pPr>
              <a:buFont typeface="Wingdings" pitchFamily="2" charset="2"/>
              <a:buChar char="Ø"/>
            </a:pPr>
            <a:r>
              <a:rPr lang="en-US" dirty="0"/>
              <a:t>Take your child’s temperature before heading to school. We will be taking it at school as well, but this will limit exposure for everyone.</a:t>
            </a:r>
          </a:p>
          <a:p>
            <a:pPr>
              <a:buFont typeface="Wingdings" pitchFamily="2" charset="2"/>
              <a:buChar char="Ø"/>
            </a:pPr>
            <a:r>
              <a:rPr lang="en-US" dirty="0"/>
              <a:t>If you feel that your child may be showing symptoms please keep them home.</a:t>
            </a:r>
          </a:p>
          <a:p>
            <a:pPr marL="0" indent="0" algn="ctr">
              <a:buNone/>
            </a:pPr>
            <a:endParaRPr lang="en-US" dirty="0"/>
          </a:p>
        </p:txBody>
      </p:sp>
    </p:spTree>
    <p:extLst>
      <p:ext uri="{BB962C8B-B14F-4D97-AF65-F5344CB8AC3E}">
        <p14:creationId xmlns:p14="http://schemas.microsoft.com/office/powerpoint/2010/main" val="126115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2475A-15D1-274A-B8B8-1FC6ED0F5270}"/>
              </a:ext>
            </a:extLst>
          </p:cNvPr>
          <p:cNvSpPr>
            <a:spLocks noGrp="1"/>
          </p:cNvSpPr>
          <p:nvPr>
            <p:ph type="title"/>
          </p:nvPr>
        </p:nvSpPr>
        <p:spPr/>
        <p:txBody>
          <a:bodyPr/>
          <a:lstStyle/>
          <a:p>
            <a:endParaRPr lang="en-US" dirty="0"/>
          </a:p>
        </p:txBody>
      </p:sp>
      <p:pic>
        <p:nvPicPr>
          <p:cNvPr id="4" name="Content Placeholder 3">
            <a:extLst>
              <a:ext uri="{FF2B5EF4-FFF2-40B4-BE49-F238E27FC236}">
                <a16:creationId xmlns:a16="http://schemas.microsoft.com/office/drawing/2014/main" id="{241B416A-FCB8-B748-B575-9EF98CAFE00F}"/>
              </a:ext>
            </a:extLst>
          </p:cNvPr>
          <p:cNvPicPr>
            <a:picLocks noGrp="1" noChangeAspect="1"/>
          </p:cNvPicPr>
          <p:nvPr>
            <p:ph idx="1"/>
          </p:nvPr>
        </p:nvPicPr>
        <p:blipFill rotWithShape="1">
          <a:blip r:embed="rId2"/>
          <a:srcRect b="6284"/>
          <a:stretch/>
        </p:blipFill>
        <p:spPr>
          <a:xfrm>
            <a:off x="1141413" y="618518"/>
            <a:ext cx="9905998" cy="5687015"/>
          </a:xfrm>
        </p:spPr>
      </p:pic>
    </p:spTree>
    <p:extLst>
      <p:ext uri="{BB962C8B-B14F-4D97-AF65-F5344CB8AC3E}">
        <p14:creationId xmlns:p14="http://schemas.microsoft.com/office/powerpoint/2010/main" val="1829639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AC4E6-4A5B-2046-BB1F-10E61A0B58F5}"/>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FD8AEA61-5770-3B42-A38A-A0BDA870C499}"/>
              </a:ext>
            </a:extLst>
          </p:cNvPr>
          <p:cNvPicPr>
            <a:picLocks noGrp="1" noChangeAspect="1"/>
          </p:cNvPicPr>
          <p:nvPr>
            <p:ph idx="1"/>
          </p:nvPr>
        </p:nvPicPr>
        <p:blipFill>
          <a:blip r:embed="rId2"/>
          <a:stretch>
            <a:fillRect/>
          </a:stretch>
        </p:blipFill>
        <p:spPr>
          <a:xfrm>
            <a:off x="978568" y="618517"/>
            <a:ext cx="10214941" cy="6239483"/>
          </a:xfrm>
        </p:spPr>
      </p:pic>
    </p:spTree>
    <p:extLst>
      <p:ext uri="{BB962C8B-B14F-4D97-AF65-F5344CB8AC3E}">
        <p14:creationId xmlns:p14="http://schemas.microsoft.com/office/powerpoint/2010/main" val="33290908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116</TotalTime>
  <Words>730</Words>
  <Application>Microsoft Macintosh PowerPoint</Application>
  <PresentationFormat>Widescreen</PresentationFormat>
  <Paragraphs>59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Lora</vt:lpstr>
      <vt:lpstr>Open Sans</vt:lpstr>
      <vt:lpstr>Tw Cen MT</vt:lpstr>
      <vt:lpstr>Wingdings</vt:lpstr>
      <vt:lpstr>Circuit</vt:lpstr>
      <vt:lpstr>Mother Teresa Academy</vt:lpstr>
      <vt:lpstr>Screening for covid-19   If a student or staff member is…  </vt:lpstr>
      <vt:lpstr>Screening for COVId-19 When arriving at school</vt:lpstr>
      <vt:lpstr>What happens if… a Student or Staff Member is exposed to covid-19?</vt:lpstr>
      <vt:lpstr>What happens if… a Student or Staff Member is Diagnosed with covid-19?</vt:lpstr>
      <vt:lpstr>What happens if… a Student or Staff Member Develops symptoms of covid-19?</vt:lpstr>
      <vt:lpstr>Please help us keep our mta family safe and healthy! Suggestions to make these changes easier for parents, children and MTA staff…</vt:lpstr>
      <vt:lpstr>PowerPoint Presentation</vt:lpstr>
      <vt:lpstr>PowerPoint Presentation</vt:lpstr>
      <vt:lpstr>Do’s and Don’ts of mask wearing </vt:lpstr>
      <vt:lpstr>Social distancing</vt:lpstr>
      <vt:lpstr>We appreciate all your support during this difficult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Mother Teresa Academy</dc:title>
  <dc:creator>Alison Kam</dc:creator>
  <cp:lastModifiedBy>Heather Staulters</cp:lastModifiedBy>
  <cp:revision>12</cp:revision>
  <dcterms:created xsi:type="dcterms:W3CDTF">2020-08-12T14:07:42Z</dcterms:created>
  <dcterms:modified xsi:type="dcterms:W3CDTF">2020-08-13T14:13:26Z</dcterms:modified>
</cp:coreProperties>
</file>